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7" r:id="rId2"/>
    <p:sldId id="319" r:id="rId3"/>
    <p:sldId id="320" r:id="rId4"/>
    <p:sldId id="286" r:id="rId5"/>
    <p:sldId id="266" r:id="rId6"/>
    <p:sldId id="31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E82"/>
    <a:srgbClr val="0E442F"/>
    <a:srgbClr val="C7E7A3"/>
    <a:srgbClr val="D4E4D9"/>
    <a:srgbClr val="93D9D7"/>
    <a:srgbClr val="FFFFFF"/>
    <a:srgbClr val="007500"/>
    <a:srgbClr val="A73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7" autoAdjust="0"/>
    <p:restoredTop sz="90035" autoAdjust="0"/>
  </p:normalViewPr>
  <p:slideViewPr>
    <p:cSldViewPr snapToGrid="0" snapToObjects="1">
      <p:cViewPr varScale="1">
        <p:scale>
          <a:sx n="132" d="100"/>
          <a:sy n="132" d="100"/>
        </p:scale>
        <p:origin x="-1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8473D-B19D-314F-AB8C-C78295C8B40B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50F3F-923D-B74A-B51B-993271F3D98F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38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0F3F-923D-B74A-B51B-993271F3D98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36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The datasets used are: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DELLAs: our experiments, dellaKO vs WT at ZT9 (Arana et al PNAS 2011)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ARR1: arr1,10,12 in response to 10 µM BA (Argyros et al PCell 2008)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BZR1: bzr1-1D bri1 vs bri1 (work by Zhiyong Wang)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ARF7/19: double nph4 arf19 in response to a short IAA treatment (Okushima et al PCell 2003)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JAZ3: data for myc2 in response to MeJA in seedlings (Dombrecht et al PCell 2007)</a:t>
            </a:r>
          </a:p>
          <a:p>
            <a:pPr eaLnBrk="1" hangingPunct="1">
              <a:spcBef>
                <a:spcPct val="0"/>
              </a:spcBef>
            </a:pPr>
            <a:r>
              <a:rPr lang="es-ES_tradnl">
                <a:latin typeface="Arial" charset="0"/>
                <a:ea typeface="ＭＳ Ｐゴシック" charset="0"/>
                <a:cs typeface="ＭＳ Ｐゴシック" charset="0"/>
              </a:rPr>
              <a:t>ERF72: no data available.An aproximation is this, 10 µM ACC treatments in seedlings for 30 min, 1 h, 3 h (Goda et al ArrayExpress ME00334)</a:t>
            </a:r>
          </a:p>
          <a:p>
            <a:pPr eaLnBrk="1" hangingPunct="1">
              <a:spcBef>
                <a:spcPct val="0"/>
              </a:spcBef>
            </a:pPr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50F3F-923D-B74A-B51B-993271F3D98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36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8637D3-7A1B-434D-9B54-1BEAF68D6104}" type="slidenum">
              <a:rPr lang="es-ES_tradnl" sz="1200"/>
              <a:pPr/>
              <a:t>5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8637D3-7A1B-434D-9B54-1BEAF68D6104}" type="slidenum">
              <a:rPr lang="es-ES_tradnl" sz="1200"/>
              <a:pPr/>
              <a:t>6</a:t>
            </a:fld>
            <a:endParaRPr 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1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60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27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>
            <a:lvl1pPr algn="l">
              <a:defRPr sz="3000" b="1">
                <a:latin typeface="Arial Rounded MT Bold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E442F"/>
              </a:buClr>
              <a:buFont typeface="Wingdings" pitchFamily="2" charset="2"/>
              <a:buChar char="§"/>
              <a:defRPr/>
            </a:lvl1pPr>
            <a:lvl2pPr>
              <a:buClr>
                <a:srgbClr val="0E442F"/>
              </a:buClr>
              <a:buFont typeface="Wingdings" pitchFamily="2" charset="2"/>
              <a:buChar char="§"/>
              <a:defRPr/>
            </a:lvl2pPr>
            <a:lvl3pPr>
              <a:buClr>
                <a:srgbClr val="0E442F"/>
              </a:buClr>
              <a:buFont typeface="Wingdings" pitchFamily="2" charset="2"/>
              <a:buChar char="§"/>
              <a:defRPr/>
            </a:lvl3pPr>
            <a:lvl4pPr>
              <a:buClr>
                <a:srgbClr val="0E442F"/>
              </a:buClr>
              <a:buFont typeface="Wingdings" pitchFamily="2" charset="2"/>
              <a:buChar char="§"/>
              <a:defRPr/>
            </a:lvl4pPr>
            <a:lvl5pPr>
              <a:buClr>
                <a:srgbClr val="0E442F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0" y="6488854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ibmcp_logo-01.png"/>
          <p:cNvPicPr>
            <a:picLocks noChangeAspect="1"/>
          </p:cNvPicPr>
          <p:nvPr userDrawn="1"/>
        </p:nvPicPr>
        <p:blipFill>
          <a:blip r:embed="rId2"/>
          <a:srcRect l="3751" t="13974" r="84722" b="12675"/>
          <a:stretch>
            <a:fillRect/>
          </a:stretch>
        </p:blipFill>
        <p:spPr>
          <a:xfrm>
            <a:off x="0" y="6021288"/>
            <a:ext cx="467544" cy="827606"/>
          </a:xfrm>
          <a:prstGeom prst="rect">
            <a:avLst/>
          </a:prstGeom>
        </p:spPr>
      </p:pic>
      <p:pic>
        <p:nvPicPr>
          <p:cNvPr id="10" name="Picture 2" descr="C:\Users\julio\Pictures\1422709_94122964.jpg"/>
          <p:cNvPicPr>
            <a:picLocks noChangeAspect="1" noChangeArrowheads="1"/>
          </p:cNvPicPr>
          <p:nvPr userDrawn="1"/>
        </p:nvPicPr>
        <p:blipFill>
          <a:blip r:embed="rId3"/>
          <a:srcRect l="11504" b="97253"/>
          <a:stretch>
            <a:fillRect/>
          </a:stretch>
        </p:blipFill>
        <p:spPr bwMode="auto">
          <a:xfrm>
            <a:off x="0" y="0"/>
            <a:ext cx="9144001" cy="18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50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35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5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1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18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54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4D0E-9066-0147-BC45-BB9DF44F102A}" type="datetimeFigureOut">
              <a:rPr lang="es-ES" smtClean="0"/>
              <a:pPr/>
              <a:t>13/01/16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1F048-DA40-DD44-9F46-A7D8D43CC19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13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\Pictures\1422709_94122964.jpg"/>
          <p:cNvPicPr>
            <a:picLocks noChangeAspect="1" noChangeArrowheads="1"/>
          </p:cNvPicPr>
          <p:nvPr/>
        </p:nvPicPr>
        <p:blipFill>
          <a:blip r:embed="rId2"/>
          <a:srcRect l="11504"/>
          <a:stretch>
            <a:fillRect/>
          </a:stretch>
        </p:blipFill>
        <p:spPr bwMode="auto">
          <a:xfrm>
            <a:off x="0" y="0"/>
            <a:ext cx="9144001" cy="686600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1823785"/>
            <a:ext cx="9144000" cy="234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ibmcp_logo-01.jpg"/>
          <p:cNvPicPr>
            <a:picLocks noChangeAspect="1"/>
          </p:cNvPicPr>
          <p:nvPr/>
        </p:nvPicPr>
        <p:blipFill>
          <a:blip r:embed="rId3"/>
          <a:srcRect t="19352" b="15521"/>
          <a:stretch>
            <a:fillRect/>
          </a:stretch>
        </p:blipFill>
        <p:spPr>
          <a:xfrm>
            <a:off x="300157" y="3161623"/>
            <a:ext cx="4211618" cy="76739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519132" y="2122851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800" b="1" dirty="0">
                <a:solidFill>
                  <a:srgbClr val="0E442F"/>
                </a:solidFill>
                <a:latin typeface="Arial Rounded MT Bold" pitchFamily="34" charset="0"/>
                <a:cs typeface="Courier"/>
              </a:rPr>
              <a:t>T</a:t>
            </a:r>
            <a:r>
              <a:rPr lang="es-ES" sz="2800" b="1" dirty="0">
                <a:solidFill>
                  <a:srgbClr val="0E442F"/>
                </a:solidFill>
                <a:latin typeface="Arial Rounded MT Bold" pitchFamily="34" charset="0"/>
                <a:cs typeface="Courier"/>
              </a:rPr>
              <a:t>ítulo – una línea si es posible</a:t>
            </a:r>
            <a:endParaRPr lang="es-ES" sz="2800" b="1" dirty="0">
              <a:solidFill>
                <a:srgbClr val="0E442F"/>
              </a:solidFill>
              <a:latin typeface="Arial Rounded MT Bold" pitchFamily="34" charset="0"/>
              <a:cs typeface="Courier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10774" y="3185696"/>
            <a:ext cx="2648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s-ES_tradnl" sz="1600" b="1" kern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Nombre del conferenciante</a:t>
            </a:r>
          </a:p>
        </p:txBody>
      </p:sp>
      <p:pic>
        <p:nvPicPr>
          <p:cNvPr id="11" name="10 Imagen" descr="csic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68" y="188640"/>
            <a:ext cx="1761712" cy="432048"/>
          </a:xfrm>
          <a:prstGeom prst="rect">
            <a:avLst/>
          </a:prstGeom>
        </p:spPr>
      </p:pic>
      <p:pic>
        <p:nvPicPr>
          <p:cNvPr id="14" name="Picture 2" descr="\\MARIA-PC\Documentos\0-privada\imagen\IBMCP\versiones\logoUPV_bco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0431" y="-99392"/>
            <a:ext cx="1976065" cy="970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2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1881532" y="902730"/>
            <a:ext cx="1423988" cy="1551464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/>
              <a:cs typeface="Arial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394419" y="888998"/>
            <a:ext cx="3843338" cy="1551464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/>
              <a:cs typeface="Arial"/>
            </a:endParaRPr>
          </a:p>
        </p:txBody>
      </p:sp>
      <p:sp>
        <p:nvSpPr>
          <p:cNvPr id="20" name="7 Título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83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E442F"/>
                </a:solidFill>
              </a:rPr>
              <a:t>DELLA proteins mediate gibberellin signaling</a:t>
            </a:r>
            <a:br>
              <a:rPr lang="es-ES_tradnl" dirty="0" smtClean="0">
                <a:solidFill>
                  <a:srgbClr val="0E442F"/>
                </a:solidFill>
              </a:rPr>
            </a:br>
            <a:endParaRPr lang="es-ES" dirty="0">
              <a:solidFill>
                <a:srgbClr val="0E442F"/>
              </a:solidFill>
            </a:endParaRPr>
          </a:p>
        </p:txBody>
      </p:sp>
      <p:grpSp>
        <p:nvGrpSpPr>
          <p:cNvPr id="45" name="Agrupar 44"/>
          <p:cNvGrpSpPr/>
          <p:nvPr/>
        </p:nvGrpSpPr>
        <p:grpSpPr>
          <a:xfrm>
            <a:off x="2076000" y="1258330"/>
            <a:ext cx="4940698" cy="322262"/>
            <a:chOff x="2075258" y="1892300"/>
            <a:chExt cx="4940698" cy="322262"/>
          </a:xfrm>
        </p:grpSpPr>
        <p:sp>
          <p:nvSpPr>
            <p:cNvPr id="39" name="Cilindro 38"/>
            <p:cNvSpPr/>
            <p:nvPr/>
          </p:nvSpPr>
          <p:spPr>
            <a:xfrm rot="16200000">
              <a:off x="6744095" y="1866501"/>
              <a:ext cx="152401" cy="391321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2" name="Cilindro 31"/>
            <p:cNvSpPr/>
            <p:nvPr/>
          </p:nvSpPr>
          <p:spPr>
            <a:xfrm rot="16200000">
              <a:off x="5813821" y="1330325"/>
              <a:ext cx="322262" cy="1446212"/>
            </a:xfrm>
            <a:prstGeom prst="can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7" name="Cilindro 36"/>
            <p:cNvSpPr/>
            <p:nvPr/>
          </p:nvSpPr>
          <p:spPr>
            <a:xfrm rot="16200000">
              <a:off x="5018086" y="1866500"/>
              <a:ext cx="152401" cy="391321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6" name="Cilindro 35"/>
            <p:cNvSpPr/>
            <p:nvPr/>
          </p:nvSpPr>
          <p:spPr>
            <a:xfrm rot="16200000">
              <a:off x="4565252" y="1859756"/>
              <a:ext cx="322262" cy="387350"/>
            </a:xfrm>
            <a:prstGeom prst="can">
              <a:avLst/>
            </a:prstGeom>
            <a:gradFill>
              <a:gsLst>
                <a:gs pos="0">
                  <a:srgbClr val="3366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5" name="Cilindro 34"/>
            <p:cNvSpPr/>
            <p:nvPr/>
          </p:nvSpPr>
          <p:spPr>
            <a:xfrm rot="16200000">
              <a:off x="4393804" y="1964530"/>
              <a:ext cx="152401" cy="195262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1" name="Cilindro 30"/>
            <p:cNvSpPr/>
            <p:nvPr/>
          </p:nvSpPr>
          <p:spPr>
            <a:xfrm rot="16200000">
              <a:off x="4106465" y="1859756"/>
              <a:ext cx="322262" cy="387350"/>
            </a:xfrm>
            <a:prstGeom prst="can">
              <a:avLst/>
            </a:prstGeom>
            <a:gradFill>
              <a:gsLst>
                <a:gs pos="0">
                  <a:srgbClr val="FFFF00"/>
                </a:gs>
                <a:gs pos="100000">
                  <a:schemeClr val="bg1"/>
                </a:gs>
              </a:gsLst>
            </a:gra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4" name="Cilindro 33"/>
            <p:cNvSpPr/>
            <p:nvPr/>
          </p:nvSpPr>
          <p:spPr>
            <a:xfrm rot="16200000">
              <a:off x="3938190" y="1951830"/>
              <a:ext cx="152401" cy="195262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0" name="Cilindro 29"/>
            <p:cNvSpPr/>
            <p:nvPr/>
          </p:nvSpPr>
          <p:spPr>
            <a:xfrm rot="16200000">
              <a:off x="3642915" y="1859756"/>
              <a:ext cx="322262" cy="387350"/>
            </a:xfrm>
            <a:prstGeom prst="can">
              <a:avLst/>
            </a:prstGeom>
            <a:gradFill>
              <a:gsLst>
                <a:gs pos="0">
                  <a:srgbClr val="3366FF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33" name="Cilindro 32"/>
            <p:cNvSpPr/>
            <p:nvPr/>
          </p:nvSpPr>
          <p:spPr>
            <a:xfrm rot="16200000">
              <a:off x="3034902" y="1512092"/>
              <a:ext cx="152401" cy="1074739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29" name="Cilindro 28"/>
            <p:cNvSpPr/>
            <p:nvPr/>
          </p:nvSpPr>
          <p:spPr>
            <a:xfrm rot="16200000">
              <a:off x="2341165" y="1920081"/>
              <a:ext cx="322262" cy="266700"/>
            </a:xfrm>
            <a:prstGeom prst="can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  <p:sp>
          <p:nvSpPr>
            <p:cNvPr id="2" name="Cilindro 1"/>
            <p:cNvSpPr/>
            <p:nvPr/>
          </p:nvSpPr>
          <p:spPr>
            <a:xfrm rot="16200000">
              <a:off x="2152251" y="1883568"/>
              <a:ext cx="165101" cy="319088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Arial"/>
                <a:cs typeface="Arial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41601" y="163829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Arial"/>
                <a:cs typeface="Arial"/>
              </a:rPr>
              <a:t>DELLA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97818" y="2046762"/>
            <a:ext cx="171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>
                <a:solidFill>
                  <a:srgbClr val="008000"/>
                </a:solidFill>
                <a:latin typeface="Arial"/>
                <a:cs typeface="Arial"/>
              </a:rPr>
              <a:t>GRAS domain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84352" y="1638298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Arial"/>
                <a:cs typeface="Arial"/>
              </a:rPr>
              <a:t>LHR1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39788" y="1638298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Arial"/>
                <a:cs typeface="Arial"/>
              </a:rPr>
              <a:t>LHR2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08771" y="863597"/>
            <a:ext cx="81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Arial"/>
                <a:cs typeface="Arial"/>
              </a:rPr>
              <a:t>VHIID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527121" y="1638298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Arial"/>
                <a:cs typeface="Arial"/>
              </a:rPr>
              <a:t>SH2-like</a:t>
            </a:r>
          </a:p>
        </p:txBody>
      </p:sp>
      <p:pic>
        <p:nvPicPr>
          <p:cNvPr id="51" name="Imagen 142" descr="DELLA tre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1" y="2487612"/>
            <a:ext cx="3843814" cy="396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Agrupar 150"/>
          <p:cNvGrpSpPr>
            <a:grpSpLocks/>
          </p:cNvGrpSpPr>
          <p:nvPr/>
        </p:nvGrpSpPr>
        <p:grpSpPr bwMode="auto">
          <a:xfrm>
            <a:off x="2409324" y="2703512"/>
            <a:ext cx="1777960" cy="3175398"/>
            <a:chOff x="4597400" y="1409700"/>
            <a:chExt cx="1778000" cy="3175024"/>
          </a:xfrm>
        </p:grpSpPr>
        <p:sp>
          <p:nvSpPr>
            <p:cNvPr id="53" name="Rectángulo 143"/>
            <p:cNvSpPr>
              <a:spLocks noChangeArrowheads="1"/>
            </p:cNvSpPr>
            <p:nvPr/>
          </p:nvSpPr>
          <p:spPr bwMode="auto">
            <a:xfrm>
              <a:off x="4597400" y="1409700"/>
              <a:ext cx="584200" cy="20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Rectángulo 145"/>
            <p:cNvSpPr>
              <a:spLocks noChangeArrowheads="1"/>
            </p:cNvSpPr>
            <p:nvPr/>
          </p:nvSpPr>
          <p:spPr bwMode="auto">
            <a:xfrm>
              <a:off x="4762500" y="1612900"/>
              <a:ext cx="584200" cy="20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Rectángulo 146"/>
            <p:cNvSpPr>
              <a:spLocks noChangeArrowheads="1"/>
            </p:cNvSpPr>
            <p:nvPr/>
          </p:nvSpPr>
          <p:spPr bwMode="auto">
            <a:xfrm>
              <a:off x="5791200" y="1752603"/>
              <a:ext cx="584200" cy="20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Rectángulo 147"/>
            <p:cNvSpPr>
              <a:spLocks noChangeArrowheads="1"/>
            </p:cNvSpPr>
            <p:nvPr/>
          </p:nvSpPr>
          <p:spPr bwMode="auto">
            <a:xfrm>
              <a:off x="5410199" y="4076727"/>
              <a:ext cx="524407" cy="20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Rectángulo 148"/>
            <p:cNvSpPr>
              <a:spLocks noChangeArrowheads="1"/>
            </p:cNvSpPr>
            <p:nvPr/>
          </p:nvSpPr>
          <p:spPr bwMode="auto">
            <a:xfrm>
              <a:off x="5410199" y="4381524"/>
              <a:ext cx="524407" cy="20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4958292" y="2662862"/>
            <a:ext cx="3572089" cy="3672005"/>
            <a:chOff x="4958292" y="2662862"/>
            <a:chExt cx="3572089" cy="3672005"/>
          </a:xfrm>
        </p:grpSpPr>
        <p:pic>
          <p:nvPicPr>
            <p:cNvPr id="46" name="Imagen 45" descr="GFP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8" t="2875" r="51746" b="58106"/>
            <a:stretch/>
          </p:blipFill>
          <p:spPr>
            <a:xfrm>
              <a:off x="5608034" y="2981394"/>
              <a:ext cx="1431926" cy="1651596"/>
            </a:xfrm>
            <a:prstGeom prst="rect">
              <a:avLst/>
            </a:prstGeom>
          </p:spPr>
        </p:pic>
        <p:pic>
          <p:nvPicPr>
            <p:cNvPr id="62" name="Imagen 61" descr="GFP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8" t="3183" r="2356" b="58034"/>
            <a:stretch/>
          </p:blipFill>
          <p:spPr>
            <a:xfrm>
              <a:off x="7098455" y="2993666"/>
              <a:ext cx="1431926" cy="1641624"/>
            </a:xfrm>
            <a:prstGeom prst="rect">
              <a:avLst/>
            </a:prstGeom>
          </p:spPr>
        </p:pic>
        <p:pic>
          <p:nvPicPr>
            <p:cNvPr id="63" name="Imagen 62" descr="GFP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8" t="52464" r="51706" b="8602"/>
            <a:stretch/>
          </p:blipFill>
          <p:spPr>
            <a:xfrm>
              <a:off x="5610518" y="4686090"/>
              <a:ext cx="1431926" cy="1647984"/>
            </a:xfrm>
            <a:prstGeom prst="rect">
              <a:avLst/>
            </a:prstGeom>
          </p:spPr>
        </p:pic>
        <p:pic>
          <p:nvPicPr>
            <p:cNvPr id="64" name="Imagen 63" descr="GFPs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" t="6470" r="59480" b="60657"/>
            <a:stretch/>
          </p:blipFill>
          <p:spPr>
            <a:xfrm rot="5400000">
              <a:off x="6990103" y="4794591"/>
              <a:ext cx="1648628" cy="1431924"/>
            </a:xfrm>
            <a:prstGeom prst="rect">
              <a:avLst/>
            </a:prstGeom>
          </p:spPr>
        </p:pic>
        <p:sp>
          <p:nvSpPr>
            <p:cNvPr id="65" name="CuadroTexto 64"/>
            <p:cNvSpPr txBox="1"/>
            <p:nvPr/>
          </p:nvSpPr>
          <p:spPr>
            <a:xfrm>
              <a:off x="5750411" y="2662862"/>
              <a:ext cx="1115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>
                  <a:latin typeface="Arial"/>
                  <a:cs typeface="Arial"/>
                </a:rPr>
                <a:t>RGA-GFP</a:t>
              </a: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7149564" y="2662862"/>
              <a:ext cx="13322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i="1">
                  <a:latin typeface="Arial"/>
                  <a:cs typeface="Arial"/>
                </a:rPr>
                <a:t>rga∆17</a:t>
              </a:r>
              <a:r>
                <a:rPr lang="es-ES" sz="1600">
                  <a:latin typeface="Arial"/>
                  <a:cs typeface="Arial"/>
                </a:rPr>
                <a:t>-GFP</a:t>
              </a: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4958292" y="3628062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>
                  <a:latin typeface="Arial"/>
                  <a:cs typeface="Arial"/>
                </a:rPr>
                <a:t>– GA</a:t>
              </a: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4958292" y="5370853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>
                  <a:latin typeface="Arial"/>
                  <a:cs typeface="Arial"/>
                </a:rPr>
                <a:t>+ GA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237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7 Título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0E442F"/>
                </a:solidFill>
              </a:rPr>
              <a:t>Presence of DELLA in genomic </a:t>
            </a:r>
            <a:r>
              <a:rPr lang="es-ES_tradnl" i="1" dirty="0" smtClean="0">
                <a:solidFill>
                  <a:srgbClr val="0E442F"/>
                </a:solidFill>
              </a:rPr>
              <a:t>loci</a:t>
            </a:r>
            <a:endParaRPr lang="es-ES" i="1" dirty="0">
              <a:solidFill>
                <a:srgbClr val="0E442F"/>
              </a:solidFill>
            </a:endParaRPr>
          </a:p>
        </p:txBody>
      </p:sp>
      <p:grpSp>
        <p:nvGrpSpPr>
          <p:cNvPr id="42" name="Agrupar 41"/>
          <p:cNvGrpSpPr/>
          <p:nvPr/>
        </p:nvGrpSpPr>
        <p:grpSpPr>
          <a:xfrm>
            <a:off x="4237561" y="1468967"/>
            <a:ext cx="4508523" cy="4696336"/>
            <a:chOff x="4237561" y="1468967"/>
            <a:chExt cx="4508523" cy="4696336"/>
          </a:xfrm>
        </p:grpSpPr>
        <p:pic>
          <p:nvPicPr>
            <p:cNvPr id="2" name="Imagen 1" descr="cis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561" y="1468967"/>
              <a:ext cx="2179602" cy="4245034"/>
            </a:xfrm>
            <a:prstGeom prst="rect">
              <a:avLst/>
            </a:prstGeom>
          </p:spPr>
        </p:pic>
        <p:pic>
          <p:nvPicPr>
            <p:cNvPr id="4" name="Imagen 3" descr="cis2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" t="9642"/>
            <a:stretch/>
          </p:blipFill>
          <p:spPr>
            <a:xfrm>
              <a:off x="6444207" y="1485901"/>
              <a:ext cx="2301877" cy="4567238"/>
            </a:xfrm>
            <a:prstGeom prst="rect">
              <a:avLst/>
            </a:prstGeom>
          </p:spPr>
        </p:pic>
        <p:pic>
          <p:nvPicPr>
            <p:cNvPr id="38" name="Imagen 37" descr="cis2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3" t="381" b="89898"/>
            <a:stretch/>
          </p:blipFill>
          <p:spPr>
            <a:xfrm>
              <a:off x="4419029" y="5673986"/>
              <a:ext cx="1989667" cy="491317"/>
            </a:xfrm>
            <a:prstGeom prst="rect">
              <a:avLst/>
            </a:prstGeom>
          </p:spPr>
        </p:pic>
      </p:grpSp>
      <p:grpSp>
        <p:nvGrpSpPr>
          <p:cNvPr id="39" name="Agrupar 38"/>
          <p:cNvGrpSpPr/>
          <p:nvPr/>
        </p:nvGrpSpPr>
        <p:grpSpPr>
          <a:xfrm>
            <a:off x="43308" y="1794933"/>
            <a:ext cx="4337489" cy="3172879"/>
            <a:chOff x="270933" y="1930403"/>
            <a:chExt cx="3805070" cy="2783414"/>
          </a:xfrm>
        </p:grpSpPr>
        <p:pic>
          <p:nvPicPr>
            <p:cNvPr id="5" name="Imagen 4" descr="chipseq della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082800"/>
              <a:ext cx="3618803" cy="263101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0933" y="1930403"/>
              <a:ext cx="372534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" name="CuadroTexto 99"/>
          <p:cNvSpPr txBox="1">
            <a:spLocks noChangeArrowheads="1"/>
          </p:cNvSpPr>
          <p:nvPr/>
        </p:nvSpPr>
        <p:spPr bwMode="auto">
          <a:xfrm>
            <a:off x="510838" y="6116165"/>
            <a:ext cx="3067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s-ES_tradnl" sz="1200"/>
              <a:t>Marín-de la Rosa et al PLoS Genet (2015)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876300" y="1610267"/>
            <a:ext cx="30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ChIP seq with </a:t>
            </a:r>
            <a:r>
              <a:rPr lang="es-ES" i="1"/>
              <a:t>pRGA::RGA:GFP</a:t>
            </a:r>
          </a:p>
        </p:txBody>
      </p:sp>
    </p:spTree>
    <p:extLst>
      <p:ext uri="{BB962C8B-B14F-4D97-AF65-F5344CB8AC3E}">
        <p14:creationId xmlns:p14="http://schemas.microsoft.com/office/powerpoint/2010/main" val="19587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o\Pictures\1422709_94122964.jpg"/>
          <p:cNvPicPr>
            <a:picLocks noChangeAspect="1" noChangeArrowheads="1"/>
          </p:cNvPicPr>
          <p:nvPr/>
        </p:nvPicPr>
        <p:blipFill>
          <a:blip r:embed="rId2"/>
          <a:srcRect l="11504"/>
          <a:stretch>
            <a:fillRect/>
          </a:stretch>
        </p:blipFill>
        <p:spPr bwMode="auto">
          <a:xfrm>
            <a:off x="0" y="0"/>
            <a:ext cx="9144001" cy="686600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871307"/>
            <a:ext cx="9144000" cy="5986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ibmcp_logo-01.jpg"/>
          <p:cNvPicPr>
            <a:picLocks noChangeAspect="1"/>
          </p:cNvPicPr>
          <p:nvPr/>
        </p:nvPicPr>
        <p:blipFill>
          <a:blip r:embed="rId3"/>
          <a:srcRect t="19352" b="15521"/>
          <a:stretch>
            <a:fillRect/>
          </a:stretch>
        </p:blipFill>
        <p:spPr>
          <a:xfrm>
            <a:off x="179512" y="960516"/>
            <a:ext cx="4211618" cy="76739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885373" y="1118145"/>
            <a:ext cx="1973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000" b="1" dirty="0" smtClean="0">
                <a:solidFill>
                  <a:srgbClr val="0E442F"/>
                </a:solidFill>
                <a:latin typeface="Arial Rounded MT Bold" pitchFamily="34" charset="0"/>
                <a:cs typeface="Courier"/>
              </a:rPr>
              <a:t>GRACIAS</a:t>
            </a:r>
            <a:endParaRPr lang="es-ES" sz="3000" b="1" dirty="0">
              <a:solidFill>
                <a:srgbClr val="0E442F"/>
              </a:solidFill>
              <a:latin typeface="Arial Rounded MT Bold" pitchFamily="34" charset="0"/>
            </a:endParaRPr>
          </a:p>
        </p:txBody>
      </p:sp>
      <p:pic>
        <p:nvPicPr>
          <p:cNvPr id="11" name="10 Imagen" descr="csic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68" y="188640"/>
            <a:ext cx="1761712" cy="432048"/>
          </a:xfrm>
          <a:prstGeom prst="rect">
            <a:avLst/>
          </a:prstGeom>
        </p:spPr>
      </p:pic>
      <p:pic>
        <p:nvPicPr>
          <p:cNvPr id="14" name="Picture 2" descr="\\MARIA-PC\Documentos\0-privada\imagen\IBMCP\versiones\logoUPV_bco-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0431" y="-99392"/>
            <a:ext cx="1976065" cy="970699"/>
          </a:xfrm>
          <a:prstGeom prst="rect">
            <a:avLst/>
          </a:prstGeom>
          <a:noFill/>
        </p:spPr>
      </p:pic>
      <p:pic>
        <p:nvPicPr>
          <p:cNvPr id="12" name="Imagen 11" descr="marie_curie_actions_fp6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68" y="5844294"/>
            <a:ext cx="1232070" cy="863600"/>
          </a:xfrm>
          <a:prstGeom prst="rect">
            <a:avLst/>
          </a:prstGeom>
        </p:spPr>
      </p:pic>
      <p:pic>
        <p:nvPicPr>
          <p:cNvPr id="17" name="Picture 12" descr="logo_emb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88" y="5990344"/>
            <a:ext cx="9525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logo-me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88" y="6079244"/>
            <a:ext cx="11731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logo-gv-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88" y="6080832"/>
            <a:ext cx="1138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85632"/>
            <a:ext cx="9144000" cy="2648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28712" y="4678123"/>
            <a:ext cx="651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500"/>
                </a:solidFill>
                <a:latin typeface="Arial Unicode MS"/>
                <a:cs typeface="Arial Unicode MS"/>
              </a:rPr>
              <a:t>http://www.ibmcp.upv.es/BlazquezAlabadiLab/</a:t>
            </a:r>
            <a:endParaRPr lang="es-ES" sz="2400">
              <a:solidFill>
                <a:srgbClr val="0075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8529" y="5139788"/>
            <a:ext cx="826391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7500"/>
                </a:solidFill>
                <a:latin typeface="Arial Unicode MS"/>
                <a:cs typeface="Arial Unicode MS"/>
              </a:rPr>
              <a:t>En esta diapositiva </a:t>
            </a:r>
            <a:r>
              <a:rPr lang="en-US" sz="1400" b="1" dirty="0" err="1">
                <a:solidFill>
                  <a:srgbClr val="007500"/>
                </a:solidFill>
                <a:latin typeface="Arial Unicode MS"/>
                <a:cs typeface="Arial Unicode MS"/>
              </a:rPr>
              <a:t>se pueden incluir además los nombres de los miembros del lab que han participado en el trabajo, </a:t>
            </a:r>
            <a:r>
              <a:rPr lang="en-US" sz="1400" b="1" dirty="0" err="1">
                <a:solidFill>
                  <a:srgbClr val="007500"/>
                </a:solidFill>
                <a:latin typeface="Arial Unicode MS"/>
                <a:cs typeface="Arial Unicode MS"/>
              </a:rPr>
              <a:t>y los colaboradores, etc.</a:t>
            </a:r>
            <a:endParaRPr lang="es-ES" sz="1400">
              <a:solidFill>
                <a:srgbClr val="0075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5" descr="alfatec-upv-ciudad-politecnica-innovac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79795"/>
            <a:ext cx="8299824" cy="29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809625" y="2953591"/>
            <a:ext cx="8207375" cy="3698875"/>
            <a:chOff x="809625" y="2953591"/>
            <a:chExt cx="8207375" cy="3698875"/>
          </a:xfrm>
        </p:grpSpPr>
        <p:pic>
          <p:nvPicPr>
            <p:cNvPr id="19" name="Imagen 18" descr="mapa IBMCP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953591"/>
              <a:ext cx="8207375" cy="3698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ángulo 20"/>
            <p:cNvSpPr/>
            <p:nvPr/>
          </p:nvSpPr>
          <p:spPr bwMode="auto">
            <a:xfrm rot="1188813">
              <a:off x="5447538" y="5262377"/>
              <a:ext cx="431800" cy="792162"/>
            </a:xfrm>
            <a:prstGeom prst="rect">
              <a:avLst/>
            </a:prstGeom>
            <a:solidFill>
              <a:srgbClr val="D51107">
                <a:alpha val="25000"/>
              </a:srgb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2" name="Rectángulo 21"/>
            <p:cNvSpPr/>
            <p:nvPr/>
          </p:nvSpPr>
          <p:spPr bwMode="auto">
            <a:xfrm rot="20697874">
              <a:off x="4526788" y="5295714"/>
              <a:ext cx="563562" cy="312738"/>
            </a:xfrm>
            <a:prstGeom prst="rect">
              <a:avLst/>
            </a:prstGeom>
            <a:solidFill>
              <a:srgbClr val="D51107">
                <a:alpha val="25000"/>
              </a:srgb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4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BMCP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19224"/>
            <a:ext cx="4932363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IBMC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75" y="2563911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0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s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plantillas_white.potx</Template>
  <TotalTime>7302</TotalTime>
  <Words>223</Words>
  <Application>Microsoft Macintosh PowerPoint</Application>
  <PresentationFormat>Presentación en pantalla (4:3)</PresentationFormat>
  <Paragraphs>31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plantillas_white</vt:lpstr>
      <vt:lpstr>Presentación de PowerPoint</vt:lpstr>
      <vt:lpstr>DELLA proteins mediate gibberellin signaling </vt:lpstr>
      <vt:lpstr>Presence of DELLA in genomic loci</vt:lpstr>
      <vt:lpstr>Presentación de PowerPoint</vt:lpstr>
      <vt:lpstr>Presentación de PowerPoint</vt:lpstr>
      <vt:lpstr>Presentación de PowerPoint</vt:lpstr>
    </vt:vector>
  </TitlesOfParts>
  <Company>IBMCP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Blazquez</dc:creator>
  <cp:lastModifiedBy>Miguel Blazquez</cp:lastModifiedBy>
  <cp:revision>138</cp:revision>
  <dcterms:created xsi:type="dcterms:W3CDTF">2015-04-03T15:36:23Z</dcterms:created>
  <dcterms:modified xsi:type="dcterms:W3CDTF">2016-01-13T14:21:35Z</dcterms:modified>
</cp:coreProperties>
</file>